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7A01D-64A4-4BEE-9BFA-BF4280DE9E89}" type="datetimeFigureOut">
              <a:rPr lang="en-US" smtClean="0"/>
              <a:pPr/>
              <a:t>5/2/2013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A7871-829A-440C-9BB7-A0DA64FD0C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9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479335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lt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lt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v4.jasonsantamaria.com/articles/shake-it-like-a-metaphorical-pictur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2299537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5600" dirty="0">
                <a:latin typeface="Calibri"/>
                <a:ea typeface="Calibri"/>
                <a:cs typeface="Calibri"/>
                <a:sym typeface="Calibri"/>
              </a:rPr>
              <a:t>Picture This!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573575" y="38460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400">
                <a:latin typeface="Calibri"/>
                <a:ea typeface="Calibri"/>
                <a:cs typeface="Calibri"/>
                <a:sym typeface="Calibri"/>
              </a:rPr>
              <a:t>Instruction Librarians Promoting </a:t>
            </a:r>
          </a:p>
          <a:p>
            <a:pPr>
              <a:buNone/>
            </a:pPr>
            <a:r>
              <a:rPr lang="en" sz="3400">
                <a:latin typeface="Calibri"/>
                <a:ea typeface="Calibri"/>
                <a:cs typeface="Calibri"/>
                <a:sym typeface="Calibri"/>
              </a:rPr>
              <a:t>Academic Integrity</a:t>
            </a:r>
          </a:p>
        </p:txBody>
      </p:sp>
      <p:sp>
        <p:nvSpPr>
          <p:cNvPr id="25" name="Shape 25"/>
          <p:cNvSpPr txBox="1"/>
          <p:nvPr/>
        </p:nvSpPr>
        <p:spPr>
          <a:xfrm>
            <a:off x="5132700" y="5146500"/>
            <a:ext cx="3325500" cy="13875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buNone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Claire Walker</a:t>
            </a:r>
          </a:p>
          <a:p>
            <a:pPr lvl="0" algn="ctr" rtl="0">
              <a:lnSpc>
                <a:spcPct val="115000"/>
              </a:lnSpc>
              <a:buNone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Research &amp; Instruction Librarian</a:t>
            </a:r>
          </a:p>
          <a:p>
            <a:pPr lvl="0" algn="ctr" rtl="0">
              <a:lnSpc>
                <a:spcPct val="115000"/>
              </a:lnSpc>
              <a:buNone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Lila D. Bunch Library</a:t>
            </a:r>
          </a:p>
          <a:p>
            <a:pPr lvl="0" algn="ctr" rtl="0">
              <a:buNone/>
            </a:pPr>
            <a:r>
              <a:rPr lang="en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Belmont University</a:t>
            </a:r>
          </a:p>
        </p:txBody>
      </p:sp>
      <p:sp>
        <p:nvSpPr>
          <p:cNvPr id="26" name="Shape 26"/>
          <p:cNvSpPr txBox="1"/>
          <p:nvPr/>
        </p:nvSpPr>
        <p:spPr>
          <a:xfrm>
            <a:off x="685800" y="5146500"/>
            <a:ext cx="3635699" cy="13694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buNone/>
            </a:pPr>
            <a:r>
              <a:rPr lang="en" sz="1600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Amanda B. Click</a:t>
            </a:r>
          </a:p>
          <a:p>
            <a:pPr lvl="0" algn="ctr" rtl="0">
              <a:lnSpc>
                <a:spcPct val="115000"/>
              </a:lnSpc>
              <a:buNone/>
            </a:pPr>
            <a:r>
              <a:rPr lang="en" sz="1600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ELIME Fellow</a:t>
            </a:r>
          </a:p>
          <a:p>
            <a:pPr lvl="0" algn="ctr" rtl="0">
              <a:lnSpc>
                <a:spcPct val="115000"/>
              </a:lnSpc>
              <a:buNone/>
            </a:pPr>
            <a:r>
              <a:rPr lang="en" sz="1600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School of Information </a:t>
            </a:r>
            <a:r>
              <a:rPr lang="en" sz="1600" dirty="0" smtClean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&amp; </a:t>
            </a:r>
            <a:r>
              <a:rPr lang="en" sz="1600" dirty="0" smtClean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Library </a:t>
            </a:r>
            <a:r>
              <a:rPr lang="en" sz="1600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Science</a:t>
            </a:r>
          </a:p>
          <a:p>
            <a:pPr algn="ctr">
              <a:buNone/>
            </a:pPr>
            <a:r>
              <a:rPr lang="en" sz="1600" dirty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University of North Carolina at Chapel Hill</a:t>
            </a:r>
          </a:p>
        </p:txBody>
      </p:sp>
      <p:sp>
        <p:nvSpPr>
          <p:cNvPr id="27" name="Shape 27"/>
          <p:cNvSpPr/>
          <p:nvPr/>
        </p:nvSpPr>
        <p:spPr>
          <a:xfrm>
            <a:off x="-5954" y="0"/>
            <a:ext cx="9155908" cy="285117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8" name="Shape 28"/>
          <p:cNvSpPr txBox="1"/>
          <p:nvPr/>
        </p:nvSpPr>
        <p:spPr>
          <a:xfrm>
            <a:off x="3692700" y="6489000"/>
            <a:ext cx="6289499" cy="2927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Image: </a:t>
            </a:r>
            <a:r>
              <a:rPr lang="en" sz="12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http://v4.jasonsantamaria.com/articles/shake-it-like-a-metaphorical-picture</a:t>
            </a:r>
            <a:r>
              <a:rPr lang="en" sz="1200" u="sng" dirty="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endParaRPr lang="en" sz="1200" u="sng" dirty="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52400" y="274637"/>
            <a:ext cx="88392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5600" dirty="0">
                <a:latin typeface="Calibri"/>
                <a:ea typeface="Calibri"/>
                <a:cs typeface="Calibri"/>
                <a:sym typeface="Calibri"/>
              </a:rPr>
              <a:t>Themes: Specific behaviors</a:t>
            </a:r>
          </a:p>
        </p:txBody>
      </p:sp>
      <p:sp>
        <p:nvSpPr>
          <p:cNvPr id="102" name="Shape 102"/>
          <p:cNvSpPr/>
          <p:nvPr/>
        </p:nvSpPr>
        <p:spPr>
          <a:xfrm>
            <a:off x="178887" y="2558423"/>
            <a:ext cx="4325778" cy="310890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03" name="Shape 103"/>
          <p:cNvSpPr txBox="1"/>
          <p:nvPr/>
        </p:nvSpPr>
        <p:spPr>
          <a:xfrm>
            <a:off x="228600" y="1925100"/>
            <a:ext cx="4401978" cy="665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6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BU, freshman, music business. </a:t>
            </a:r>
          </a:p>
        </p:txBody>
      </p:sp>
      <p:sp>
        <p:nvSpPr>
          <p:cNvPr id="104" name="Shape 104"/>
          <p:cNvSpPr/>
          <p:nvPr/>
        </p:nvSpPr>
        <p:spPr>
          <a:xfrm>
            <a:off x="4628684" y="1704301"/>
            <a:ext cx="4388213" cy="328682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105" name="Shape 105"/>
          <p:cNvSpPr txBox="1"/>
          <p:nvPr/>
        </p:nvSpPr>
        <p:spPr>
          <a:xfrm>
            <a:off x="4659302" y="5049300"/>
            <a:ext cx="4357596" cy="665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8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AUC, freshman, undeclared.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52400" y="274637"/>
            <a:ext cx="88392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5200" dirty="0">
                <a:latin typeface="Calibri"/>
                <a:ea typeface="Calibri"/>
                <a:cs typeface="Calibri"/>
                <a:sym typeface="Calibri"/>
              </a:rPr>
              <a:t>Themes: Why students cheat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4299000" cy="4990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   "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Time management is 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a problem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, and organization. And so, the easiest thing is just to copy anything off the net or use someone else's ideas and not give credit."</a:t>
            </a:r>
          </a:p>
          <a:p>
            <a:pPr lvl="0" rtl="0">
              <a:buNone/>
            </a:pP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    - 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AUC, sophomore, 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  undeclared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  <a:p>
            <a:endParaRPr dirty="0"/>
          </a:p>
        </p:txBody>
      </p:sp>
      <p:sp>
        <p:nvSpPr>
          <p:cNvPr id="112" name="Shape 112"/>
          <p:cNvSpPr txBox="1"/>
          <p:nvPr/>
        </p:nvSpPr>
        <p:spPr>
          <a:xfrm>
            <a:off x="4735445" y="1455900"/>
            <a:ext cx="3937500" cy="4640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“I think it comes back to the thought of too much pressure. But that’s never gonna be eliminated, you know, college functions on competition.”</a:t>
            </a:r>
          </a:p>
          <a:p>
            <a:pPr lvl="0" rtl="0"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-BU, junior, music business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228600" y="274637"/>
            <a:ext cx="84582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4600" dirty="0">
                <a:latin typeface="Calibri"/>
                <a:ea typeface="Calibri"/>
                <a:cs typeface="Calibri"/>
                <a:sym typeface="Calibri"/>
              </a:rPr>
              <a:t>Themes: The "trap" of plagiarism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04800" y="1752600"/>
            <a:ext cx="4419600" cy="4495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"</a:t>
            </a:r>
            <a:r>
              <a:rPr lang="en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Plagiarism is more this looming thing where you might be plagiarizing and you might not even know. Plagiarism I think is a little harder to tell when it’s happening.”</a:t>
            </a:r>
          </a:p>
          <a:p>
            <a:pPr>
              <a:buNone/>
            </a:pPr>
            <a:r>
              <a:rPr lang="en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-</a:t>
            </a:r>
            <a:r>
              <a:rPr lang="en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BU, junior, music business </a:t>
            </a:r>
          </a:p>
        </p:txBody>
      </p:sp>
      <p:sp>
        <p:nvSpPr>
          <p:cNvPr id="119" name="Shape 119"/>
          <p:cNvSpPr txBox="1"/>
          <p:nvPr/>
        </p:nvSpPr>
        <p:spPr>
          <a:xfrm>
            <a:off x="5104300" y="1724400"/>
            <a:ext cx="3525599" cy="300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“I feel like you can plagiarize something without necessarily knowing it."</a:t>
            </a:r>
          </a:p>
          <a:p>
            <a:pPr lvl="0" rtl="0">
              <a:buNone/>
            </a:pPr>
            <a:r>
              <a:rPr lang="en" sz="3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-BU, sophomore, entrepreneurship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3682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Themes: Definitions of academic integrity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-76200" y="1687062"/>
            <a:ext cx="4114800" cy="515708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200" dirty="0" smtClean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     “</a:t>
            </a:r>
            <a:r>
              <a:rPr lang="en" sz="22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I think it’s just a lot of rules. </a:t>
            </a:r>
            <a:r>
              <a:rPr lang="en" sz="2200" dirty="0" smtClean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I think </a:t>
            </a:r>
            <a:r>
              <a:rPr lang="en" sz="22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the only way to define that is by setting a bunch of rules and having people follow them.”</a:t>
            </a:r>
          </a:p>
          <a:p>
            <a:pPr lvl="0" rtl="0">
              <a:buNone/>
            </a:pPr>
            <a:r>
              <a:rPr lang="en" sz="2200" dirty="0" smtClean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      - </a:t>
            </a:r>
            <a:r>
              <a:rPr lang="en" sz="22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BU, junior, music business</a:t>
            </a:r>
          </a:p>
          <a:p>
            <a:endParaRPr sz="2200" dirty="0"/>
          </a:p>
          <a:p>
            <a:pPr lvl="0" rtl="0">
              <a:buNone/>
            </a:pPr>
            <a:r>
              <a:rPr lang="en" sz="2200" dirty="0" smtClean="0">
                <a:latin typeface="Calibri"/>
                <a:ea typeface="Calibri"/>
                <a:cs typeface="Calibri"/>
                <a:sym typeface="Calibri"/>
              </a:rPr>
              <a:t>      "</a:t>
            </a: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I mean, you're supposed to be creative in what you do and use your own ideas...and so I really hate when someone uses someone else’s ideas."</a:t>
            </a:r>
          </a:p>
          <a:p>
            <a:pPr>
              <a:buNone/>
            </a:pPr>
            <a:r>
              <a:rPr lang="en" sz="2200" dirty="0" smtClean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      - </a:t>
            </a:r>
            <a:r>
              <a:rPr lang="en" sz="2200" dirty="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AUC, sophomore, undeclared</a:t>
            </a:r>
          </a:p>
        </p:txBody>
      </p:sp>
      <p:sp>
        <p:nvSpPr>
          <p:cNvPr id="126" name="Shape 126"/>
          <p:cNvSpPr/>
          <p:nvPr/>
        </p:nvSpPr>
        <p:spPr>
          <a:xfrm>
            <a:off x="4186442" y="1843392"/>
            <a:ext cx="4638959" cy="348071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27" name="Shape 127"/>
          <p:cNvSpPr txBox="1"/>
          <p:nvPr/>
        </p:nvSpPr>
        <p:spPr>
          <a:xfrm>
            <a:off x="4191000" y="5334000"/>
            <a:ext cx="4047900" cy="665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8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BU, junior, music.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152400" y="274637"/>
            <a:ext cx="85344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5600" dirty="0">
                <a:latin typeface="Calibri" pitchFamily="34" charset="0"/>
              </a:rPr>
              <a:t>Themes: Belmont specific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052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82600" rtl="0">
              <a:buClr>
                <a:schemeClr val="lt1"/>
              </a:buClr>
              <a:buSzPct val="166666"/>
              <a:buFont typeface="Arial"/>
              <a:buChar char="•"/>
            </a:pPr>
            <a:endParaRPr lang="en" sz="40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826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4000" dirty="0" smtClean="0">
                <a:latin typeface="Calibri"/>
                <a:ea typeface="Calibri"/>
                <a:cs typeface="Calibri"/>
                <a:sym typeface="Calibri"/>
              </a:rPr>
              <a:t>High </a:t>
            </a:r>
            <a:r>
              <a:rPr lang="en" sz="4000" dirty="0">
                <a:latin typeface="Calibri"/>
                <a:ea typeface="Calibri"/>
                <a:cs typeface="Calibri"/>
                <a:sym typeface="Calibri"/>
              </a:rPr>
              <a:t>school influence </a:t>
            </a:r>
          </a:p>
          <a:p>
            <a:pPr marL="457200" lvl="0" indent="-4826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4000" dirty="0">
                <a:latin typeface="Calibri"/>
                <a:ea typeface="Calibri"/>
                <a:cs typeface="Calibri"/>
                <a:sym typeface="Calibri"/>
              </a:rPr>
              <a:t>Creativity as motivation</a:t>
            </a:r>
          </a:p>
          <a:p>
            <a:pPr marL="457200" lvl="0" indent="-4826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4000" dirty="0" smtClean="0">
                <a:latin typeface="Calibri"/>
                <a:ea typeface="Calibri"/>
                <a:cs typeface="Calibri"/>
                <a:sym typeface="Calibri"/>
              </a:rPr>
              <a:t>Money</a:t>
            </a:r>
            <a:endParaRPr lang="en" sz="40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5600">
                <a:latin typeface="Calibri"/>
                <a:ea typeface="Calibri"/>
                <a:cs typeface="Calibri"/>
                <a:sym typeface="Calibri"/>
              </a:rPr>
              <a:t>Themes: AUC specific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991675" y="1643750"/>
            <a:ext cx="38889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Turnitin.com </a:t>
            </a:r>
          </a:p>
          <a:p>
            <a:pPr marL="457200" lvl="0" indent="-4318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Giving credit where credit is due</a:t>
            </a:r>
          </a:p>
          <a:p>
            <a:pPr marL="457200" lvl="0" indent="-4318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Not an issue until university</a:t>
            </a:r>
          </a:p>
          <a:p>
            <a:pPr marL="457200" lvl="0" indent="-4318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Smartphones </a:t>
            </a:r>
          </a:p>
          <a:p>
            <a:pPr marL="457200" lvl="0" indent="-4318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200">
                <a:latin typeface="Calibri"/>
                <a:ea typeface="Calibri"/>
                <a:cs typeface="Calibri"/>
                <a:sym typeface="Calibri"/>
              </a:rPr>
              <a:t>Lack of interest in schoolwork </a:t>
            </a:r>
          </a:p>
        </p:txBody>
      </p:sp>
      <p:sp>
        <p:nvSpPr>
          <p:cNvPr id="140" name="Shape 140"/>
          <p:cNvSpPr/>
          <p:nvPr/>
        </p:nvSpPr>
        <p:spPr>
          <a:xfrm>
            <a:off x="304800" y="1872350"/>
            <a:ext cx="4408847" cy="294069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" name="Shape 127"/>
          <p:cNvSpPr txBox="1"/>
          <p:nvPr/>
        </p:nvSpPr>
        <p:spPr>
          <a:xfrm>
            <a:off x="304800" y="4813048"/>
            <a:ext cx="4047900" cy="665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8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AUC, senior, journalism.</a:t>
            </a:r>
            <a:endParaRPr lang="en" sz="2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5200">
                <a:latin typeface="Calibri"/>
                <a:ea typeface="Calibri"/>
                <a:cs typeface="Calibri"/>
                <a:sym typeface="Calibri"/>
              </a:rPr>
              <a:t>What can librarians do? 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531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600" dirty="0">
                <a:latin typeface="Calibri"/>
                <a:ea typeface="Calibri"/>
                <a:cs typeface="Calibri"/>
                <a:sym typeface="Calibri"/>
              </a:rPr>
              <a:t>Integrate academic integrity into information literacy instruction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600" dirty="0" smtClean="0">
                <a:latin typeface="Calibri"/>
                <a:ea typeface="Calibri"/>
                <a:cs typeface="Calibri"/>
                <a:sym typeface="Calibri"/>
              </a:rPr>
              <a:t>Think </a:t>
            </a:r>
            <a:r>
              <a:rPr lang="en" sz="3600" dirty="0">
                <a:latin typeface="Calibri"/>
                <a:ea typeface="Calibri"/>
                <a:cs typeface="Calibri"/>
                <a:sym typeface="Calibri"/>
              </a:rPr>
              <a:t>about the old rules and new kinds of information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600" dirty="0">
                <a:latin typeface="Calibri"/>
                <a:ea typeface="Calibri"/>
                <a:cs typeface="Calibri"/>
                <a:sym typeface="Calibri"/>
              </a:rPr>
              <a:t>Outreach to high schools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600" dirty="0">
                <a:latin typeface="Calibri"/>
                <a:ea typeface="Calibri"/>
                <a:cs typeface="Calibri"/>
                <a:sym typeface="Calibri"/>
              </a:rPr>
              <a:t>Don’t just point students to a database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152400" y="274637"/>
            <a:ext cx="85344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5400" dirty="0">
                <a:latin typeface="Calibri"/>
                <a:ea typeface="Calibri"/>
                <a:cs typeface="Calibri"/>
                <a:sym typeface="Calibri"/>
              </a:rPr>
              <a:t>Collaboration Opportunities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/>
            <a:r>
              <a:rPr lang="en" sz="3600" dirty="0">
                <a:latin typeface="Calibri"/>
                <a:ea typeface="Calibri"/>
                <a:cs typeface="Calibri"/>
                <a:sym typeface="Calibri"/>
              </a:rPr>
              <a:t>Offer </a:t>
            </a:r>
            <a:r>
              <a:rPr lang="en" sz="3600" dirty="0" smtClean="0">
                <a:latin typeface="Calibri"/>
                <a:ea typeface="Calibri"/>
                <a:cs typeface="Calibri"/>
                <a:sym typeface="Calibri"/>
              </a:rPr>
              <a:t>workshop series for </a:t>
            </a:r>
            <a:r>
              <a:rPr lang="en" sz="3600" dirty="0">
                <a:latin typeface="Calibri"/>
                <a:ea typeface="Calibri"/>
                <a:cs typeface="Calibri"/>
                <a:sym typeface="Calibri"/>
              </a:rPr>
              <a:t>faculty, staff and </a:t>
            </a:r>
            <a:r>
              <a:rPr lang="en" sz="3600" dirty="0" smtClean="0">
                <a:latin typeface="Calibri"/>
                <a:ea typeface="Calibri"/>
                <a:cs typeface="Calibri"/>
                <a:sym typeface="Calibri"/>
              </a:rPr>
              <a:t>students</a:t>
            </a:r>
          </a:p>
          <a:p>
            <a:pPr marL="457200" lvl="0" indent="-419100"/>
            <a:r>
              <a:rPr lang="en" sz="3600" dirty="0" smtClean="0">
                <a:latin typeface="Calibri"/>
                <a:ea typeface="Calibri"/>
                <a:cs typeface="Calibri"/>
                <a:sym typeface="Calibri"/>
              </a:rPr>
              <a:t>Work  with faculty to </a:t>
            </a:r>
            <a:r>
              <a:rPr lang="en" sz="3600" dirty="0">
                <a:latin typeface="Calibri"/>
                <a:ea typeface="Calibri"/>
                <a:cs typeface="Calibri"/>
                <a:sym typeface="Calibri"/>
              </a:rPr>
              <a:t>develop better </a:t>
            </a:r>
            <a:r>
              <a:rPr lang="en" sz="3600" dirty="0" smtClean="0">
                <a:latin typeface="Calibri"/>
                <a:ea typeface="Calibri"/>
                <a:cs typeface="Calibri"/>
                <a:sym typeface="Calibri"/>
              </a:rPr>
              <a:t>assignments</a:t>
            </a:r>
            <a:endParaRPr lang="en" sz="3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600" dirty="0">
                <a:latin typeface="Calibri"/>
                <a:ea typeface="Calibri"/>
                <a:cs typeface="Calibri"/>
                <a:sym typeface="Calibri"/>
              </a:rPr>
              <a:t>Think about academic integrity instruction as discipline-specific</a:t>
            </a:r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1371600"/>
            <a:ext cx="8229600" cy="2321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6800" dirty="0">
                <a:latin typeface="Calibri" pitchFamily="34" charset="0"/>
              </a:rPr>
              <a:t>Thank you!</a:t>
            </a:r>
          </a:p>
          <a:p>
            <a:endParaRPr dirty="0">
              <a:latin typeface="Calibri" pitchFamily="34" charset="0"/>
            </a:endParaRPr>
          </a:p>
          <a:p>
            <a:pPr lvl="0" algn="ctr" rtl="0">
              <a:buNone/>
            </a:pPr>
            <a:r>
              <a:rPr lang="en" sz="4600" dirty="0">
                <a:latin typeface="Calibri" pitchFamily="34" charset="0"/>
              </a:rPr>
              <a:t>Questions? Comments?</a:t>
            </a:r>
          </a:p>
          <a:p>
            <a:endParaRPr dirty="0"/>
          </a:p>
          <a:p>
            <a:endParaRPr dirty="0"/>
          </a:p>
          <a:p>
            <a:endParaRPr dirty="0"/>
          </a:p>
        </p:txBody>
      </p:sp>
      <p:sp>
        <p:nvSpPr>
          <p:cNvPr id="159" name="Shape 159"/>
          <p:cNvSpPr txBox="1"/>
          <p:nvPr/>
        </p:nvSpPr>
        <p:spPr>
          <a:xfrm>
            <a:off x="544501" y="4212775"/>
            <a:ext cx="4256099" cy="1426025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2600" dirty="0">
                <a:solidFill>
                  <a:srgbClr val="FFFFFF"/>
                </a:solidFill>
                <a:latin typeface="Calibri" pitchFamily="34" charset="0"/>
              </a:rPr>
              <a:t>Amanda Click</a:t>
            </a:r>
          </a:p>
          <a:p>
            <a:pPr algn="ctr">
              <a:buNone/>
            </a:pPr>
            <a:r>
              <a:rPr lang="en" sz="2600" dirty="0">
                <a:solidFill>
                  <a:srgbClr val="FFFFFF"/>
                </a:solidFill>
                <a:latin typeface="Calibri" pitchFamily="34" charset="0"/>
              </a:rPr>
              <a:t>aclick@live.unc.edu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4267200" y="4212775"/>
            <a:ext cx="4643929" cy="1013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600" dirty="0">
                <a:solidFill>
                  <a:srgbClr val="FFFFFF"/>
                </a:solidFill>
                <a:latin typeface="Calibri" pitchFamily="34" charset="0"/>
              </a:rPr>
              <a:t>Claire Walker</a:t>
            </a:r>
          </a:p>
          <a:p>
            <a:pPr lvl="0" algn="ctr" rtl="0">
              <a:buClr>
                <a:srgbClr val="000000"/>
              </a:buClr>
              <a:buSzPct val="45833"/>
              <a:buFont typeface="Arial"/>
              <a:buNone/>
            </a:pPr>
            <a:r>
              <a:rPr lang="en" sz="2600" dirty="0">
                <a:solidFill>
                  <a:srgbClr val="FFFFFF"/>
                </a:solidFill>
                <a:latin typeface="Calibri" pitchFamily="34" charset="0"/>
              </a:rPr>
              <a:t>claire.walker@belmont.edu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6000">
                <a:latin typeface="Calibri"/>
                <a:ea typeface="Calibri"/>
                <a:cs typeface="Calibri"/>
                <a:sym typeface="Calibri"/>
              </a:rPr>
              <a:t>About...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838200" y="1447800"/>
            <a:ext cx="4114800" cy="1960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600" dirty="0">
                <a:latin typeface="Calibri"/>
                <a:ea typeface="Calibri"/>
                <a:cs typeface="Calibri"/>
                <a:sym typeface="Calibri"/>
              </a:rPr>
              <a:t>Us</a:t>
            </a:r>
          </a:p>
          <a:p>
            <a:pPr marL="457200" lvl="0" indent="-4572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600" dirty="0" smtClean="0">
                <a:latin typeface="Calibri"/>
                <a:ea typeface="Calibri"/>
                <a:cs typeface="Calibri"/>
                <a:sym typeface="Calibri"/>
              </a:rPr>
              <a:t>Our institutions</a:t>
            </a:r>
            <a:endParaRPr lang="en" sz="3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sz="3600" dirty="0">
                <a:latin typeface="Calibri"/>
                <a:ea typeface="Calibri"/>
                <a:cs typeface="Calibri"/>
                <a:sym typeface="Calibri"/>
              </a:rPr>
              <a:t>This study</a:t>
            </a:r>
          </a:p>
        </p:txBody>
      </p:sp>
      <p:sp>
        <p:nvSpPr>
          <p:cNvPr id="35" name="Shape 35"/>
          <p:cNvSpPr/>
          <p:nvPr/>
        </p:nvSpPr>
        <p:spPr>
          <a:xfrm>
            <a:off x="4817611" y="3589744"/>
            <a:ext cx="2845535" cy="278467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36" name="Shape 36"/>
          <p:cNvSpPr/>
          <p:nvPr/>
        </p:nvSpPr>
        <p:spPr>
          <a:xfrm>
            <a:off x="1438284" y="3636658"/>
            <a:ext cx="2738440" cy="273844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6000">
                <a:latin typeface="Calibri"/>
                <a:ea typeface="Calibri"/>
                <a:cs typeface="Calibri"/>
                <a:sym typeface="Calibri"/>
              </a:rPr>
              <a:t>Study Results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5389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Belmont University (6 total)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1 freshman, 1 sophomore, 3 juniors, 1 senior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3 music major, 2 music business, 1 entrepreneurship</a:t>
            </a:r>
          </a:p>
          <a:p>
            <a:endParaRPr dirty="0"/>
          </a:p>
          <a:p>
            <a:pPr lvl="0" rtl="0">
              <a:buNone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The American University in Cairo (8 total)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2 freshmen, 2 sophomores, 1 junior, 3 seniors</a:t>
            </a:r>
          </a:p>
          <a:p>
            <a:pPr marL="457200" lvl="0" indent="-419100" rt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3 undeclared, 1 political science major, 2 communication &amp; media 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arts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, 1 art, 1 journalism</a:t>
            </a:r>
          </a:p>
          <a:p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5200" dirty="0">
                <a:latin typeface="Calibri"/>
                <a:ea typeface="Calibri"/>
                <a:cs typeface="Calibri"/>
                <a:sym typeface="Calibri"/>
              </a:rPr>
              <a:t>"How I feel about </a:t>
            </a:r>
            <a:r>
              <a:rPr lang="en" sz="5200" dirty="0" smtClean="0">
                <a:latin typeface="Calibri"/>
                <a:ea typeface="Calibri"/>
                <a:cs typeface="Calibri"/>
                <a:sym typeface="Calibri"/>
              </a:rPr>
              <a:t>cheating"</a:t>
            </a:r>
            <a:endParaRPr lang="en" sz="5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251945" y="2071177"/>
            <a:ext cx="4047518" cy="354632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49" name="Shape 49"/>
          <p:cNvSpPr/>
          <p:nvPr/>
        </p:nvSpPr>
        <p:spPr>
          <a:xfrm>
            <a:off x="4447657" y="2233042"/>
            <a:ext cx="4451399" cy="305432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50" name="Shape 50"/>
          <p:cNvSpPr txBox="1"/>
          <p:nvPr/>
        </p:nvSpPr>
        <p:spPr>
          <a:xfrm>
            <a:off x="4455025" y="5331250"/>
            <a:ext cx="4445699" cy="76475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28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AUC, freshman, undeclared. 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x="304800" y="5658900"/>
            <a:ext cx="4047900" cy="665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8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BU, senior, music.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5200" dirty="0">
                <a:latin typeface="Calibri"/>
                <a:ea typeface="Calibri"/>
                <a:cs typeface="Calibri"/>
                <a:sym typeface="Calibri"/>
              </a:rPr>
              <a:t>"How I feel </a:t>
            </a:r>
            <a:r>
              <a:rPr lang="en" sz="5200" dirty="0" smtClean="0">
                <a:latin typeface="Calibri"/>
                <a:ea typeface="Calibri"/>
                <a:cs typeface="Calibri"/>
                <a:sym typeface="Calibri"/>
              </a:rPr>
              <a:t>about cheating</a:t>
            </a:r>
            <a:r>
              <a:rPr lang="en" sz="5200" dirty="0">
                <a:latin typeface="Calibri"/>
                <a:ea typeface="Calibri"/>
                <a:cs typeface="Calibri"/>
                <a:sym typeface="Calibri"/>
              </a:rPr>
              <a:t>"</a:t>
            </a:r>
          </a:p>
        </p:txBody>
      </p:sp>
      <p:sp>
        <p:nvSpPr>
          <p:cNvPr id="57" name="Shape 57"/>
          <p:cNvSpPr/>
          <p:nvPr/>
        </p:nvSpPr>
        <p:spPr>
          <a:xfrm>
            <a:off x="274950" y="1938785"/>
            <a:ext cx="4802135" cy="360043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58" name="Shape 58"/>
          <p:cNvSpPr txBox="1"/>
          <p:nvPr/>
        </p:nvSpPr>
        <p:spPr>
          <a:xfrm>
            <a:off x="295500" y="5529854"/>
            <a:ext cx="4047900" cy="665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8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BU, junior, music. </a:t>
            </a:r>
          </a:p>
        </p:txBody>
      </p:sp>
      <p:sp>
        <p:nvSpPr>
          <p:cNvPr id="59" name="Shape 59"/>
          <p:cNvSpPr/>
          <p:nvPr/>
        </p:nvSpPr>
        <p:spPr>
          <a:xfrm>
            <a:off x="5411136" y="1493837"/>
            <a:ext cx="3428063" cy="457545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7" name="Shape 58"/>
          <p:cNvSpPr txBox="1"/>
          <p:nvPr/>
        </p:nvSpPr>
        <p:spPr>
          <a:xfrm>
            <a:off x="5411136" y="6069294"/>
            <a:ext cx="3428063" cy="665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8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AUC, senior, art. </a:t>
            </a:r>
            <a:endParaRPr lang="en" sz="28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-76200" y="274637"/>
            <a:ext cx="91440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buNone/>
            </a:pPr>
            <a:r>
              <a:rPr lang="en" sz="5600" dirty="0">
                <a:latin typeface="Calibri" pitchFamily="34" charset="0"/>
              </a:rPr>
              <a:t>"How I feel </a:t>
            </a:r>
            <a:r>
              <a:rPr lang="en" sz="5600" dirty="0" smtClean="0">
                <a:latin typeface="Calibri" pitchFamily="34" charset="0"/>
              </a:rPr>
              <a:t>about plagiarism</a:t>
            </a:r>
            <a:r>
              <a:rPr lang="en" sz="5600" dirty="0">
                <a:latin typeface="Calibri" pitchFamily="34" charset="0"/>
              </a:rPr>
              <a:t>"</a:t>
            </a:r>
          </a:p>
        </p:txBody>
      </p:sp>
      <p:sp>
        <p:nvSpPr>
          <p:cNvPr id="66" name="Shape 66"/>
          <p:cNvSpPr/>
          <p:nvPr/>
        </p:nvSpPr>
        <p:spPr>
          <a:xfrm>
            <a:off x="4223645" y="1817740"/>
            <a:ext cx="4762214" cy="357040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7" name="Shape 67"/>
          <p:cNvSpPr/>
          <p:nvPr/>
        </p:nvSpPr>
        <p:spPr>
          <a:xfrm>
            <a:off x="259168" y="1656060"/>
            <a:ext cx="3746329" cy="374136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68" name="Shape 68"/>
          <p:cNvSpPr txBox="1"/>
          <p:nvPr/>
        </p:nvSpPr>
        <p:spPr>
          <a:xfrm>
            <a:off x="295500" y="5429500"/>
            <a:ext cx="4047900" cy="665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8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BU, senior, music. 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4257900" y="5410200"/>
            <a:ext cx="4047900" cy="665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8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BU, junior, music.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97043" y="274637"/>
            <a:ext cx="89343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5400" dirty="0">
                <a:latin typeface="Calibri"/>
                <a:ea typeface="Calibri"/>
                <a:cs typeface="Calibri"/>
                <a:sym typeface="Calibri"/>
              </a:rPr>
              <a:t>"How I feel about plagiarism"</a:t>
            </a:r>
          </a:p>
        </p:txBody>
      </p:sp>
      <p:sp>
        <p:nvSpPr>
          <p:cNvPr id="75" name="Shape 75"/>
          <p:cNvSpPr/>
          <p:nvPr/>
        </p:nvSpPr>
        <p:spPr>
          <a:xfrm>
            <a:off x="4857708" y="1884139"/>
            <a:ext cx="4153337" cy="297673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76" name="Shape 76"/>
          <p:cNvSpPr txBox="1"/>
          <p:nvPr/>
        </p:nvSpPr>
        <p:spPr>
          <a:xfrm>
            <a:off x="4857708" y="4876800"/>
            <a:ext cx="4438692" cy="665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6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BU, freshman, music business. </a:t>
            </a:r>
          </a:p>
        </p:txBody>
      </p:sp>
      <p:sp>
        <p:nvSpPr>
          <p:cNvPr id="77" name="Shape 77"/>
          <p:cNvSpPr/>
          <p:nvPr/>
        </p:nvSpPr>
        <p:spPr>
          <a:xfrm>
            <a:off x="151336" y="2414267"/>
            <a:ext cx="4473395" cy="29832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78" name="Shape 78"/>
          <p:cNvSpPr txBox="1"/>
          <p:nvPr/>
        </p:nvSpPr>
        <p:spPr>
          <a:xfrm>
            <a:off x="239702" y="1752600"/>
            <a:ext cx="4385030" cy="665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8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AUC, freshman, undeclared.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79843" y="274637"/>
            <a:ext cx="89859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800">
                <a:latin typeface="Calibri"/>
                <a:ea typeface="Calibri"/>
                <a:cs typeface="Calibri"/>
                <a:sym typeface="Calibri"/>
              </a:rPr>
              <a:t>"How I learned about academic integrity"</a:t>
            </a:r>
          </a:p>
        </p:txBody>
      </p:sp>
      <p:sp>
        <p:nvSpPr>
          <p:cNvPr id="84" name="Shape 84"/>
          <p:cNvSpPr/>
          <p:nvPr/>
        </p:nvSpPr>
        <p:spPr>
          <a:xfrm>
            <a:off x="4679304" y="1679415"/>
            <a:ext cx="4233470" cy="423007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85" name="Shape 85"/>
          <p:cNvSpPr/>
          <p:nvPr/>
        </p:nvSpPr>
        <p:spPr>
          <a:xfrm>
            <a:off x="156735" y="2663323"/>
            <a:ext cx="4343106" cy="324616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  <p:sp>
        <p:nvSpPr>
          <p:cNvPr id="86" name="Shape 86"/>
          <p:cNvSpPr txBox="1"/>
          <p:nvPr/>
        </p:nvSpPr>
        <p:spPr>
          <a:xfrm>
            <a:off x="152400" y="2001300"/>
            <a:ext cx="4343400" cy="665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8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BU, junior, music business. 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4715100" y="5916175"/>
            <a:ext cx="4047900" cy="665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BU, senior, music.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79843" y="274637"/>
            <a:ext cx="89859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3800">
                <a:latin typeface="Calibri"/>
                <a:ea typeface="Calibri"/>
                <a:cs typeface="Calibri"/>
                <a:sym typeface="Calibri"/>
              </a:rPr>
              <a:t>"How I learned about academic integrity"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156043" y="1749950"/>
            <a:ext cx="4644557" cy="665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6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AUC, sophomore, undeclared. </a:t>
            </a:r>
            <a:endParaRPr lang="en" sz="2600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4737301" y="4973100"/>
            <a:ext cx="4635299" cy="6657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8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AUC, junior, </a:t>
            </a:r>
            <a:r>
              <a:rPr lang="en" sz="2800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political </a:t>
            </a:r>
            <a:r>
              <a:rPr lang="en" sz="2800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science. </a:t>
            </a:r>
          </a:p>
        </p:txBody>
      </p:sp>
      <p:sp>
        <p:nvSpPr>
          <p:cNvPr id="95" name="Shape 95"/>
          <p:cNvSpPr/>
          <p:nvPr/>
        </p:nvSpPr>
        <p:spPr>
          <a:xfrm>
            <a:off x="4679304" y="1756628"/>
            <a:ext cx="4314547" cy="323135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96" name="Shape 96"/>
          <p:cNvSpPr/>
          <p:nvPr/>
        </p:nvSpPr>
        <p:spPr>
          <a:xfrm>
            <a:off x="152400" y="2362200"/>
            <a:ext cx="4315783" cy="323394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6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609</Words>
  <Application>Microsoft Office PowerPoint</Application>
  <PresentationFormat>On-screen Show (4:3)</PresentationFormat>
  <Paragraphs>91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/>
      <vt:lpstr>Picture This!</vt:lpstr>
      <vt:lpstr>About...</vt:lpstr>
      <vt:lpstr>Study Results</vt:lpstr>
      <vt:lpstr>"How I feel about cheating"</vt:lpstr>
      <vt:lpstr>"How I feel about cheating"</vt:lpstr>
      <vt:lpstr>"How I feel about plagiarism"</vt:lpstr>
      <vt:lpstr>"How I feel about plagiarism"</vt:lpstr>
      <vt:lpstr>"How I learned about academic integrity"</vt:lpstr>
      <vt:lpstr>"How I learned about academic integrity"</vt:lpstr>
      <vt:lpstr>Themes: Specific behaviors</vt:lpstr>
      <vt:lpstr>Themes: Why students cheat</vt:lpstr>
      <vt:lpstr>Themes: The "trap" of plagiarism</vt:lpstr>
      <vt:lpstr>Themes: Definitions of academic integrity</vt:lpstr>
      <vt:lpstr>Themes: Belmont specific</vt:lpstr>
      <vt:lpstr>Themes: AUC specific</vt:lpstr>
      <vt:lpstr>What can librarians do? </vt:lpstr>
      <vt:lpstr>Collaboration Opportunities</vt:lpstr>
      <vt:lpstr>Thank you!  Questions? Comments?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Picture This!</dc:title>
  <cp:lastModifiedBy>Amanda Bennett Click</cp:lastModifiedBy>
  <cp:revision>11</cp:revision>
  <dcterms:modified xsi:type="dcterms:W3CDTF">2013-05-03T17:13:10Z</dcterms:modified>
</cp:coreProperties>
</file>